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61" r:id="rId6"/>
    <p:sldId id="262" r:id="rId7"/>
    <p:sldId id="263" r:id="rId8"/>
    <p:sldId id="259" r:id="rId9"/>
    <p:sldId id="264" r:id="rId10"/>
    <p:sldId id="265" r:id="rId11"/>
    <p:sldId id="266" r:id="rId12"/>
    <p:sldId id="267" r:id="rId13"/>
    <p:sldId id="268" r:id="rId14"/>
    <p:sldId id="269" r:id="rId15"/>
    <p:sldId id="270" r:id="rId16"/>
    <p:sldId id="271" r:id="rId17"/>
    <p:sldId id="273" r:id="rId18"/>
    <p:sldId id="274" r:id="rId19"/>
    <p:sldId id="275" r:id="rId20"/>
    <p:sldId id="272" r:id="rId21"/>
    <p:sldId id="276" r:id="rId22"/>
    <p:sldId id="277"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132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9FC4247-29A5-402C-B837-8C46C1C19499}" type="datetimeFigureOut">
              <a:rPr lang="ar-IQ" smtClean="0"/>
              <a:pPr/>
              <a:t>16/02/1445</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F160118-5E8E-4916-AC72-E89833A036C4}" type="slidenum">
              <a:rPr lang="ar-IQ" smtClean="0"/>
              <a:pPr/>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9FC4247-29A5-402C-B837-8C46C1C19499}" type="datetimeFigureOut">
              <a:rPr lang="ar-IQ" smtClean="0"/>
              <a:pPr/>
              <a:t>16/02/1445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60118-5E8E-4916-AC72-E89833A036C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9FC4247-29A5-402C-B837-8C46C1C19499}" type="datetimeFigureOut">
              <a:rPr lang="ar-IQ" smtClean="0"/>
              <a:pPr/>
              <a:t>16/02/1445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60118-5E8E-4916-AC72-E89833A036C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9FC4247-29A5-402C-B837-8C46C1C19499}" type="datetimeFigureOut">
              <a:rPr lang="ar-IQ" smtClean="0"/>
              <a:pPr/>
              <a:t>16/02/1445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60118-5E8E-4916-AC72-E89833A036C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9FC4247-29A5-402C-B837-8C46C1C19499}" type="datetimeFigureOut">
              <a:rPr lang="ar-IQ" smtClean="0"/>
              <a:pPr/>
              <a:t>16/02/1445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60118-5E8E-4916-AC72-E89833A036C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9FC4247-29A5-402C-B837-8C46C1C19499}" type="datetimeFigureOut">
              <a:rPr lang="ar-IQ" smtClean="0"/>
              <a:pPr/>
              <a:t>16/02/1445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160118-5E8E-4916-AC72-E89833A036C4}" type="slidenum">
              <a:rPr lang="ar-IQ" smtClean="0"/>
              <a:pPr/>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9FC4247-29A5-402C-B837-8C46C1C19499}" type="datetimeFigureOut">
              <a:rPr lang="ar-IQ" smtClean="0"/>
              <a:pPr/>
              <a:t>16/02/1445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F160118-5E8E-4916-AC72-E89833A036C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9FC4247-29A5-402C-B837-8C46C1C19499}" type="datetimeFigureOut">
              <a:rPr lang="ar-IQ" smtClean="0"/>
              <a:pPr/>
              <a:t>16/02/1445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F160118-5E8E-4916-AC72-E89833A036C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C4247-29A5-402C-B837-8C46C1C19499}" type="datetimeFigureOut">
              <a:rPr lang="ar-IQ" smtClean="0"/>
              <a:pPr/>
              <a:t>16/02/1445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F160118-5E8E-4916-AC72-E89833A036C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9FC4247-29A5-402C-B837-8C46C1C19499}" type="datetimeFigureOut">
              <a:rPr lang="ar-IQ" smtClean="0"/>
              <a:pPr/>
              <a:t>16/02/1445</a:t>
            </a:fld>
            <a:endParaRPr lang="ar-IQ"/>
          </a:p>
        </p:txBody>
      </p:sp>
      <p:sp>
        <p:nvSpPr>
          <p:cNvPr id="7" name="Slide Number Placeholder 6"/>
          <p:cNvSpPr>
            <a:spLocks noGrp="1"/>
          </p:cNvSpPr>
          <p:nvPr>
            <p:ph type="sldNum" sz="quarter" idx="12"/>
          </p:nvPr>
        </p:nvSpPr>
        <p:spPr/>
        <p:txBody>
          <a:bodyPr/>
          <a:lstStyle/>
          <a:p>
            <a:fld id="{3F160118-5E8E-4916-AC72-E89833A036C4}" type="slidenum">
              <a:rPr lang="ar-IQ" smtClean="0"/>
              <a:pPr/>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9FC4247-29A5-402C-B837-8C46C1C19499}" type="datetimeFigureOut">
              <a:rPr lang="ar-IQ" smtClean="0"/>
              <a:pPr/>
              <a:t>16/02/1445</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3F160118-5E8E-4916-AC72-E89833A036C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9FC4247-29A5-402C-B837-8C46C1C19499}" type="datetimeFigureOut">
              <a:rPr lang="ar-IQ" smtClean="0"/>
              <a:pPr/>
              <a:t>16/02/1445</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F160118-5E8E-4916-AC72-E89833A036C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houghtco.com/transitive-verb-1692563" TargetMode="External"/><Relationship Id="rId2" Type="http://schemas.openxmlformats.org/officeDocument/2006/relationships/hyperlink" Target="https://www.thoughtco.com/what-is-a-direct-object-1690459" TargetMode="External"/><Relationship Id="rId1" Type="http://schemas.openxmlformats.org/officeDocument/2006/relationships/slideLayout" Target="../slideLayouts/slideLayout2.xml"/><Relationship Id="rId6" Type="http://schemas.openxmlformats.org/officeDocument/2006/relationships/hyperlink" Target="https://www.thoughtco.com/prepositional-phrase-1691663" TargetMode="External"/><Relationship Id="rId5" Type="http://schemas.openxmlformats.org/officeDocument/2006/relationships/hyperlink" Target="https://www.thoughtco.com/object-of-a-preposition-op-1691447" TargetMode="External"/><Relationship Id="rId4" Type="http://schemas.openxmlformats.org/officeDocument/2006/relationships/hyperlink" Target="https://www.thoughtco.com/indirect-object-grammar-169116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thoughtco.com/noun-phrase-or-np-1691441" TargetMode="External"/><Relationship Id="rId2" Type="http://schemas.openxmlformats.org/officeDocument/2006/relationships/hyperlink" Target="https://www.thoughtco.com/what-is-adjective-phrase-1689065" TargetMode="External"/><Relationship Id="rId1" Type="http://schemas.openxmlformats.org/officeDocument/2006/relationships/slideLayout" Target="../slideLayouts/slideLayout2.xml"/><Relationship Id="rId5" Type="http://schemas.openxmlformats.org/officeDocument/2006/relationships/hyperlink" Target="https://www.thoughtco.com/what-is-a-linking-verb-1691243" TargetMode="External"/><Relationship Id="rId4" Type="http://schemas.openxmlformats.org/officeDocument/2006/relationships/hyperlink" Target="https://www.thoughtco.com/pronoun-definition-169168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Ch.4 syntax</a:t>
            </a:r>
            <a:endParaRPr lang="ar-IQ" dirty="0"/>
          </a:p>
        </p:txBody>
      </p:sp>
      <p:sp>
        <p:nvSpPr>
          <p:cNvPr id="3" name="عنوان فرعي 2"/>
          <p:cNvSpPr>
            <a:spLocks noGrp="1"/>
          </p:cNvSpPr>
          <p:nvPr>
            <p:ph type="subTitle" idx="1"/>
          </p:nvPr>
        </p:nvSpPr>
        <p:spPr/>
        <p:txBody>
          <a:bodyPr/>
          <a:lstStyle/>
          <a:p>
            <a:r>
              <a:rPr lang="en-US" dirty="0" smtClean="0"/>
              <a:t>The Sentence </a:t>
            </a:r>
            <a:endParaRPr lang="ar-IQ" dirty="0"/>
          </a:p>
        </p:txBody>
      </p:sp>
    </p:spTree>
    <p:extLst>
      <p:ext uri="{BB962C8B-B14F-4D97-AF65-F5344CB8AC3E}">
        <p14:creationId xmlns:p14="http://schemas.microsoft.com/office/powerpoint/2010/main" val="2873620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Arabic sentence</a:t>
            </a:r>
            <a:endParaRPr lang="ar-IQ" dirty="0"/>
          </a:p>
        </p:txBody>
      </p:sp>
      <p:sp>
        <p:nvSpPr>
          <p:cNvPr id="3" name="عنصر نائب للمحتوى 2"/>
          <p:cNvSpPr>
            <a:spLocks noGrp="1"/>
          </p:cNvSpPr>
          <p:nvPr>
            <p:ph idx="1"/>
          </p:nvPr>
        </p:nvSpPr>
        <p:spPr/>
        <p:txBody>
          <a:bodyPr>
            <a:normAutofit lnSpcReduction="10000"/>
          </a:bodyPr>
          <a:lstStyle/>
          <a:p>
            <a:pPr algn="l" rtl="0"/>
            <a:r>
              <a:rPr lang="en-US" dirty="0" smtClean="0"/>
              <a:t>Verbal clauses: </a:t>
            </a:r>
            <a:r>
              <a:rPr lang="ar-IQ" dirty="0" smtClean="0"/>
              <a:t>جاء </a:t>
            </a:r>
            <a:r>
              <a:rPr lang="ar-IQ" dirty="0" err="1" smtClean="0"/>
              <a:t>متاخرا</a:t>
            </a:r>
            <a:endParaRPr lang="en-US" dirty="0" smtClean="0"/>
          </a:p>
          <a:p>
            <a:pPr algn="l" rtl="0"/>
            <a:r>
              <a:rPr lang="en-US" dirty="0" smtClean="0"/>
              <a:t>Nominal clauses: </a:t>
            </a:r>
            <a:r>
              <a:rPr lang="ar-IQ" dirty="0" smtClean="0"/>
              <a:t>الكتاب مفيدٌ</a:t>
            </a:r>
          </a:p>
          <a:p>
            <a:pPr algn="l" rtl="0"/>
            <a:r>
              <a:rPr lang="en-US" dirty="0" smtClean="0"/>
              <a:t>Subject: explicit &amp; implicit</a:t>
            </a:r>
          </a:p>
          <a:p>
            <a:pPr algn="l" rtl="0"/>
            <a:r>
              <a:rPr lang="ar-IQ" dirty="0" smtClean="0"/>
              <a:t>أمطرت السماءُ</a:t>
            </a:r>
          </a:p>
          <a:p>
            <a:pPr algn="l" rtl="0"/>
            <a:r>
              <a:rPr lang="ar-IQ" dirty="0" smtClean="0"/>
              <a:t>حضرَ الرئيس اليوم</a:t>
            </a:r>
          </a:p>
          <a:p>
            <a:pPr algn="l" rtl="0"/>
            <a:r>
              <a:rPr lang="ar-IQ" dirty="0" smtClean="0"/>
              <a:t>يعجبني انك مثابرٌ</a:t>
            </a:r>
            <a:endParaRPr lang="en-US" dirty="0" smtClean="0"/>
          </a:p>
          <a:p>
            <a:pPr algn="l" rtl="0"/>
            <a:r>
              <a:rPr lang="ar-IQ" dirty="0" smtClean="0"/>
              <a:t>قومي الان</a:t>
            </a:r>
          </a:p>
          <a:p>
            <a:pPr algn="l" rtl="0"/>
            <a:r>
              <a:rPr lang="ar-IQ" dirty="0" smtClean="0"/>
              <a:t>قاموا ضد الظلم</a:t>
            </a:r>
            <a:endParaRPr lang="ar-IQ" dirty="0"/>
          </a:p>
        </p:txBody>
      </p:sp>
    </p:spTree>
    <p:extLst>
      <p:ext uri="{BB962C8B-B14F-4D97-AF65-F5344CB8AC3E}">
        <p14:creationId xmlns:p14="http://schemas.microsoft.com/office/powerpoint/2010/main" val="3997062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Arabic verbs </a:t>
            </a:r>
            <a:endParaRPr lang="ar-IQ" dirty="0"/>
          </a:p>
        </p:txBody>
      </p:sp>
      <p:sp>
        <p:nvSpPr>
          <p:cNvPr id="3" name="عنصر نائب للمحتوى 2"/>
          <p:cNvSpPr>
            <a:spLocks noGrp="1"/>
          </p:cNvSpPr>
          <p:nvPr>
            <p:ph idx="1"/>
          </p:nvPr>
        </p:nvSpPr>
        <p:spPr/>
        <p:txBody>
          <a:bodyPr/>
          <a:lstStyle/>
          <a:p>
            <a:pPr algn="l" rtl="0"/>
            <a:r>
              <a:rPr lang="en-US" dirty="0" smtClean="0"/>
              <a:t>Transitive</a:t>
            </a:r>
          </a:p>
          <a:p>
            <a:pPr algn="l" rtl="0"/>
            <a:r>
              <a:rPr lang="en-US" dirty="0" smtClean="0"/>
              <a:t>Intransitive</a:t>
            </a:r>
          </a:p>
          <a:p>
            <a:pPr algn="l" rtl="0"/>
            <a:r>
              <a:rPr lang="en-US" dirty="0" smtClean="0"/>
              <a:t>Mood</a:t>
            </a:r>
          </a:p>
          <a:p>
            <a:pPr algn="l" rtl="0"/>
            <a:r>
              <a:rPr lang="en-US" dirty="0" smtClean="0"/>
              <a:t>Voice</a:t>
            </a:r>
          </a:p>
          <a:p>
            <a:pPr algn="l" rtl="0"/>
            <a:r>
              <a:rPr lang="en-US" dirty="0" smtClean="0"/>
              <a:t>Tense </a:t>
            </a:r>
          </a:p>
          <a:p>
            <a:pPr algn="l" rtl="0"/>
            <a:r>
              <a:rPr lang="en-US" dirty="0" smtClean="0"/>
              <a:t>Aspect </a:t>
            </a:r>
            <a:endParaRPr lang="ar-IQ" dirty="0"/>
          </a:p>
        </p:txBody>
      </p:sp>
    </p:spTree>
    <p:extLst>
      <p:ext uri="{BB962C8B-B14F-4D97-AF65-F5344CB8AC3E}">
        <p14:creationId xmlns:p14="http://schemas.microsoft.com/office/powerpoint/2010/main" val="3382236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Arabic verbs </a:t>
            </a:r>
            <a:endParaRPr lang="ar-IQ" dirty="0"/>
          </a:p>
        </p:txBody>
      </p:sp>
      <p:sp>
        <p:nvSpPr>
          <p:cNvPr id="3" name="عنصر نائب للمحتوى 2"/>
          <p:cNvSpPr>
            <a:spLocks noGrp="1"/>
          </p:cNvSpPr>
          <p:nvPr>
            <p:ph idx="1"/>
          </p:nvPr>
        </p:nvSpPr>
        <p:spPr/>
        <p:txBody>
          <a:bodyPr>
            <a:normAutofit fontScale="92500"/>
          </a:bodyPr>
          <a:lstStyle/>
          <a:p>
            <a:pPr algn="l" rtl="0"/>
            <a:r>
              <a:rPr lang="en-US" dirty="0" smtClean="0"/>
              <a:t>Some are </a:t>
            </a:r>
            <a:r>
              <a:rPr lang="en-US" dirty="0" err="1" smtClean="0"/>
              <a:t>monotransitive</a:t>
            </a:r>
            <a:r>
              <a:rPr lang="en-US" dirty="0" smtClean="0"/>
              <a:t> &amp; others </a:t>
            </a:r>
            <a:r>
              <a:rPr lang="en-US" dirty="0" err="1" smtClean="0"/>
              <a:t>ditransitive</a:t>
            </a:r>
            <a:r>
              <a:rPr lang="en-US" dirty="0" smtClean="0"/>
              <a:t> as in:</a:t>
            </a:r>
          </a:p>
          <a:p>
            <a:pPr algn="l" rtl="0"/>
            <a:r>
              <a:rPr lang="ar-IQ" dirty="0" smtClean="0"/>
              <a:t>اعطيتُ الولدَ هديةً</a:t>
            </a:r>
            <a:r>
              <a:rPr lang="en-US" dirty="0" smtClean="0"/>
              <a:t> (I gave the boy a gift)</a:t>
            </a:r>
          </a:p>
          <a:p>
            <a:pPr algn="l" rtl="0"/>
            <a:r>
              <a:rPr lang="en-US" dirty="0" smtClean="0"/>
              <a:t>The two items (</a:t>
            </a:r>
            <a:r>
              <a:rPr lang="ar-IQ" dirty="0" smtClean="0"/>
              <a:t>الولد</a:t>
            </a:r>
            <a:r>
              <a:rPr lang="en-US" dirty="0" smtClean="0"/>
              <a:t> ) &amp; (</a:t>
            </a:r>
            <a:r>
              <a:rPr lang="ar-IQ" dirty="0" smtClean="0"/>
              <a:t>هدية </a:t>
            </a:r>
            <a:r>
              <a:rPr lang="en-US" dirty="0" smtClean="0"/>
              <a:t> ) are not related semantically, but in:</a:t>
            </a:r>
          </a:p>
          <a:p>
            <a:pPr algn="l" rtl="0"/>
            <a:r>
              <a:rPr lang="en-US" dirty="0" smtClean="0"/>
              <a:t>(</a:t>
            </a:r>
            <a:r>
              <a:rPr lang="ar-IQ" dirty="0" smtClean="0"/>
              <a:t>وجدت عليا كريما </a:t>
            </a:r>
            <a:r>
              <a:rPr lang="en-US" dirty="0" smtClean="0"/>
              <a:t> ) (I found Ali (to be) generous) the 2 objects are related because they can form Topic &amp; Comment. In fact, (</a:t>
            </a:r>
            <a:r>
              <a:rPr lang="ar-IQ" dirty="0" smtClean="0"/>
              <a:t>كريم </a:t>
            </a:r>
            <a:r>
              <a:rPr lang="en-US" dirty="0" smtClean="0"/>
              <a:t> ) is the object complement. </a:t>
            </a:r>
            <a:endParaRPr lang="ar-IQ" dirty="0"/>
          </a:p>
        </p:txBody>
      </p:sp>
    </p:spTree>
    <p:extLst>
      <p:ext uri="{BB962C8B-B14F-4D97-AF65-F5344CB8AC3E}">
        <p14:creationId xmlns:p14="http://schemas.microsoft.com/office/powerpoint/2010/main" val="633112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Subject </a:t>
            </a:r>
            <a:endParaRPr lang="ar-IQ" dirty="0"/>
          </a:p>
        </p:txBody>
      </p:sp>
      <p:sp>
        <p:nvSpPr>
          <p:cNvPr id="3" name="عنصر نائب للمحتوى 2"/>
          <p:cNvSpPr>
            <a:spLocks noGrp="1"/>
          </p:cNvSpPr>
          <p:nvPr>
            <p:ph idx="1"/>
          </p:nvPr>
        </p:nvSpPr>
        <p:spPr/>
        <p:txBody>
          <a:bodyPr/>
          <a:lstStyle/>
          <a:p>
            <a:pPr algn="l" rtl="0"/>
            <a:r>
              <a:rPr lang="en-US" dirty="0" smtClean="0"/>
              <a:t>Explicit &amp; implicit </a:t>
            </a:r>
          </a:p>
          <a:p>
            <a:pPr algn="l" rtl="0"/>
            <a:r>
              <a:rPr lang="en-US" dirty="0" smtClean="0"/>
              <a:t>(</a:t>
            </a:r>
            <a:r>
              <a:rPr lang="ar-IQ" dirty="0" smtClean="0"/>
              <a:t>يعجبني انك مثابر </a:t>
            </a:r>
            <a:r>
              <a:rPr lang="en-US" dirty="0" smtClean="0"/>
              <a:t> ) ( Your diligence admires me) </a:t>
            </a:r>
          </a:p>
          <a:p>
            <a:pPr algn="l" rtl="0"/>
            <a:r>
              <a:rPr lang="en-US" dirty="0" smtClean="0"/>
              <a:t>In this example, the whole clause (</a:t>
            </a:r>
            <a:r>
              <a:rPr lang="ar-IQ" dirty="0" smtClean="0"/>
              <a:t> </a:t>
            </a:r>
          </a:p>
          <a:p>
            <a:pPr algn="l" rtl="0"/>
            <a:r>
              <a:rPr lang="ar-IQ" dirty="0" smtClean="0"/>
              <a:t>انك مثابر  </a:t>
            </a:r>
            <a:r>
              <a:rPr lang="en-US" dirty="0" smtClean="0"/>
              <a:t> functions as the subject of this sentence </a:t>
            </a:r>
            <a:endParaRPr lang="ar-IQ" dirty="0"/>
          </a:p>
        </p:txBody>
      </p:sp>
    </p:spTree>
    <p:extLst>
      <p:ext uri="{BB962C8B-B14F-4D97-AF65-F5344CB8AC3E}">
        <p14:creationId xmlns:p14="http://schemas.microsoft.com/office/powerpoint/2010/main" val="1688881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Sentence patterns in Arabic</a:t>
            </a:r>
            <a:endParaRPr lang="ar-IQ" dirty="0"/>
          </a:p>
        </p:txBody>
      </p:sp>
      <p:sp>
        <p:nvSpPr>
          <p:cNvPr id="3" name="عنصر نائب للمحتوى 2"/>
          <p:cNvSpPr>
            <a:spLocks noGrp="1"/>
          </p:cNvSpPr>
          <p:nvPr>
            <p:ph idx="1"/>
          </p:nvPr>
        </p:nvSpPr>
        <p:spPr/>
        <p:txBody>
          <a:bodyPr/>
          <a:lstStyle/>
          <a:p>
            <a:pPr algn="l" rtl="0"/>
            <a:r>
              <a:rPr lang="en-US" dirty="0" smtClean="0"/>
              <a:t>VS: (</a:t>
            </a:r>
            <a:r>
              <a:rPr lang="ar-IQ" dirty="0" smtClean="0"/>
              <a:t>جاء علي</a:t>
            </a:r>
            <a:r>
              <a:rPr lang="en-US" dirty="0" smtClean="0"/>
              <a:t> )</a:t>
            </a:r>
          </a:p>
          <a:p>
            <a:pPr algn="l" rtl="0"/>
            <a:r>
              <a:rPr lang="en-US" dirty="0" smtClean="0"/>
              <a:t>VSO: (</a:t>
            </a:r>
            <a:r>
              <a:rPr lang="ar-IQ" dirty="0" smtClean="0"/>
              <a:t>كتب علي مقالا</a:t>
            </a:r>
            <a:r>
              <a:rPr lang="en-US" dirty="0" smtClean="0"/>
              <a:t> )</a:t>
            </a:r>
          </a:p>
          <a:p>
            <a:pPr algn="l" rtl="0"/>
            <a:r>
              <a:rPr lang="en-US" dirty="0" smtClean="0"/>
              <a:t>VSOO: (</a:t>
            </a:r>
            <a:r>
              <a:rPr lang="ar-IQ" dirty="0" smtClean="0"/>
              <a:t>ارسلَ المشرف لي </a:t>
            </a:r>
            <a:r>
              <a:rPr lang="ar-IQ" dirty="0" err="1" smtClean="0"/>
              <a:t>ايميلا</a:t>
            </a:r>
            <a:r>
              <a:rPr lang="en-US" dirty="0" smtClean="0"/>
              <a:t>)</a:t>
            </a:r>
          </a:p>
          <a:p>
            <a:pPr algn="l" rtl="0"/>
            <a:r>
              <a:rPr lang="en-US" dirty="0" smtClean="0"/>
              <a:t>VSOOO: (</a:t>
            </a:r>
            <a:r>
              <a:rPr lang="ar-IQ" dirty="0" smtClean="0"/>
              <a:t>اعلم المعلم الطلابَ الامتحانَ سهلاً</a:t>
            </a:r>
            <a:r>
              <a:rPr lang="en-US" dirty="0" smtClean="0"/>
              <a:t>)</a:t>
            </a:r>
          </a:p>
          <a:p>
            <a:pPr algn="l" rtl="0"/>
            <a:r>
              <a:rPr lang="en-US" dirty="0" smtClean="0"/>
              <a:t>VSOC: (</a:t>
            </a:r>
            <a:r>
              <a:rPr lang="ar-IQ" dirty="0" smtClean="0"/>
              <a:t>انتخبوا علياً رئيساً</a:t>
            </a:r>
            <a:r>
              <a:rPr lang="en-US" dirty="0" smtClean="0"/>
              <a:t>) </a:t>
            </a:r>
          </a:p>
          <a:p>
            <a:pPr algn="l" rtl="0"/>
            <a:r>
              <a:rPr lang="en-US" dirty="0" smtClean="0"/>
              <a:t>VSA: (</a:t>
            </a:r>
            <a:r>
              <a:rPr lang="ar-IQ" dirty="0" smtClean="0"/>
              <a:t>دخل المعلم الى الصف </a:t>
            </a:r>
            <a:r>
              <a:rPr lang="en-US" dirty="0" smtClean="0"/>
              <a:t>) </a:t>
            </a:r>
          </a:p>
          <a:p>
            <a:pPr algn="l" rtl="0"/>
            <a:r>
              <a:rPr lang="en-US" dirty="0" smtClean="0"/>
              <a:t>VSOV: (</a:t>
            </a:r>
            <a:r>
              <a:rPr lang="ar-IQ" dirty="0" smtClean="0"/>
              <a:t>كتب مقالا حول الجسد</a:t>
            </a:r>
            <a:r>
              <a:rPr lang="en-US" dirty="0" smtClean="0"/>
              <a:t>) </a:t>
            </a:r>
            <a:endParaRPr lang="ar-IQ" dirty="0"/>
          </a:p>
        </p:txBody>
      </p:sp>
    </p:spTree>
    <p:extLst>
      <p:ext uri="{BB962C8B-B14F-4D97-AF65-F5344CB8AC3E}">
        <p14:creationId xmlns:p14="http://schemas.microsoft.com/office/powerpoint/2010/main" val="2002890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Arabic nominal sentences </a:t>
            </a:r>
            <a:endParaRPr lang="ar-IQ" dirty="0"/>
          </a:p>
        </p:txBody>
      </p:sp>
      <p:sp>
        <p:nvSpPr>
          <p:cNvPr id="3" name="عنصر نائب للمحتوى 2"/>
          <p:cNvSpPr>
            <a:spLocks noGrp="1"/>
          </p:cNvSpPr>
          <p:nvPr>
            <p:ph idx="1"/>
          </p:nvPr>
        </p:nvSpPr>
        <p:spPr/>
        <p:txBody>
          <a:bodyPr>
            <a:normAutofit fontScale="92500" lnSpcReduction="20000"/>
          </a:bodyPr>
          <a:lstStyle/>
          <a:p>
            <a:pPr algn="l" rtl="0"/>
            <a:r>
              <a:rPr lang="en-US" dirty="0" smtClean="0"/>
              <a:t>Topic &amp; Comment</a:t>
            </a:r>
          </a:p>
          <a:p>
            <a:pPr algn="l" rtl="0"/>
            <a:r>
              <a:rPr lang="en-US" dirty="0" smtClean="0"/>
              <a:t>A </a:t>
            </a:r>
            <a:r>
              <a:rPr lang="en-US" dirty="0"/>
              <a:t>nominal sentence is one in which the subject is the topic, and a verbal sentence is one in which the subject is the subject of a verb. Consider the following</a:t>
            </a:r>
            <a:r>
              <a:rPr lang="en-US" dirty="0" smtClean="0"/>
              <a:t>.</a:t>
            </a:r>
            <a:endParaRPr lang="en-US" dirty="0"/>
          </a:p>
          <a:p>
            <a:pPr algn="l" rtl="0"/>
            <a:r>
              <a:rPr lang="ar-IQ" dirty="0"/>
              <a:t>لون هذه </a:t>
            </a:r>
            <a:r>
              <a:rPr lang="ar-IQ" dirty="0" err="1"/>
              <a:t>الزبرجدة</a:t>
            </a:r>
            <a:r>
              <a:rPr lang="ar-IQ" dirty="0"/>
              <a:t> </a:t>
            </a:r>
            <a:r>
              <a:rPr lang="ar-IQ" dirty="0" smtClean="0"/>
              <a:t>ازرق</a:t>
            </a:r>
            <a:r>
              <a:rPr lang="en-US" dirty="0" smtClean="0"/>
              <a:t> (The </a:t>
            </a:r>
            <a:r>
              <a:rPr lang="en-US" dirty="0" err="1"/>
              <a:t>colour</a:t>
            </a:r>
            <a:r>
              <a:rPr lang="en-US" dirty="0"/>
              <a:t> of this corundum is </a:t>
            </a:r>
            <a:r>
              <a:rPr lang="en-US" dirty="0" smtClean="0"/>
              <a:t>blue )</a:t>
            </a:r>
            <a:endParaRPr lang="en-US" dirty="0"/>
          </a:p>
          <a:p>
            <a:pPr algn="l" rtl="0"/>
            <a:r>
              <a:rPr lang="en-US" dirty="0"/>
              <a:t>In this example, the subject is “the </a:t>
            </a:r>
            <a:r>
              <a:rPr lang="en-US" dirty="0" err="1"/>
              <a:t>colour</a:t>
            </a:r>
            <a:r>
              <a:rPr lang="en-US" dirty="0"/>
              <a:t> of this corundum” and it is not the subject of any verb. Hence the sentence is nominal. And the </a:t>
            </a:r>
            <a:r>
              <a:rPr lang="en-US" dirty="0" smtClean="0"/>
              <a:t>Comment </a:t>
            </a:r>
            <a:r>
              <a:rPr lang="en-US" dirty="0"/>
              <a:t>happens to be the word “blue”.</a:t>
            </a:r>
            <a:endParaRPr lang="ar-IQ" dirty="0"/>
          </a:p>
        </p:txBody>
      </p:sp>
    </p:spTree>
    <p:extLst>
      <p:ext uri="{BB962C8B-B14F-4D97-AF65-F5344CB8AC3E}">
        <p14:creationId xmlns:p14="http://schemas.microsoft.com/office/powerpoint/2010/main" val="1056056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Nominal sentences </a:t>
            </a:r>
            <a:endParaRPr lang="ar-IQ" dirty="0"/>
          </a:p>
        </p:txBody>
      </p:sp>
      <p:sp>
        <p:nvSpPr>
          <p:cNvPr id="3" name="عنصر نائب للمحتوى 2"/>
          <p:cNvSpPr>
            <a:spLocks noGrp="1"/>
          </p:cNvSpPr>
          <p:nvPr>
            <p:ph idx="1"/>
          </p:nvPr>
        </p:nvSpPr>
        <p:spPr/>
        <p:txBody>
          <a:bodyPr>
            <a:normAutofit fontScale="77500" lnSpcReduction="20000"/>
          </a:bodyPr>
          <a:lstStyle/>
          <a:p>
            <a:pPr algn="l" rtl="0"/>
            <a:r>
              <a:rPr lang="en-US" dirty="0"/>
              <a:t>Consider another example below.</a:t>
            </a:r>
          </a:p>
          <a:p>
            <a:pPr algn="l" rtl="0"/>
            <a:endParaRPr lang="en-US" dirty="0"/>
          </a:p>
          <a:p>
            <a:pPr algn="l" rtl="0"/>
            <a:r>
              <a:rPr lang="ar-IQ" dirty="0"/>
              <a:t>الماس يلمع </a:t>
            </a:r>
            <a:r>
              <a:rPr lang="ar-IQ" dirty="0" smtClean="0"/>
              <a:t>برْقا</a:t>
            </a:r>
            <a:r>
              <a:rPr lang="en-US" dirty="0" smtClean="0"/>
              <a:t> (The </a:t>
            </a:r>
            <a:r>
              <a:rPr lang="en-US" dirty="0"/>
              <a:t>diamond sparkles like </a:t>
            </a:r>
            <a:r>
              <a:rPr lang="en-US" dirty="0" smtClean="0"/>
              <a:t>lightning)</a:t>
            </a:r>
            <a:endParaRPr lang="en-US" dirty="0"/>
          </a:p>
          <a:p>
            <a:pPr algn="l" rtl="0"/>
            <a:endParaRPr lang="en-US" dirty="0"/>
          </a:p>
          <a:p>
            <a:pPr algn="l" rtl="0"/>
            <a:r>
              <a:rPr lang="en-US" dirty="0"/>
              <a:t>Here, too, “the diamond” is the subject and it is not the subject of any verb. Hence this sentence is also nominal. And </a:t>
            </a:r>
            <a:r>
              <a:rPr lang="en-US" dirty="0" smtClean="0"/>
              <a:t>its Comment </a:t>
            </a:r>
            <a:r>
              <a:rPr lang="en-US" dirty="0"/>
              <a:t>happens to be the embedded verbal sentence “sparkles like lightning”. One should not confuse the subject of this sentence as being the subject of the verb in the embedded sentence. The subject of that verb is the pronoun within it referring to “the diamond” – remember that the subject of a verb does not precede the verb.</a:t>
            </a:r>
            <a:endParaRPr lang="ar-IQ" dirty="0"/>
          </a:p>
        </p:txBody>
      </p:sp>
    </p:spTree>
    <p:extLst>
      <p:ext uri="{BB962C8B-B14F-4D97-AF65-F5344CB8AC3E}">
        <p14:creationId xmlns:p14="http://schemas.microsoft.com/office/powerpoint/2010/main" val="2462673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Nominal sentences </a:t>
            </a:r>
            <a:endParaRPr lang="ar-IQ" dirty="0"/>
          </a:p>
        </p:txBody>
      </p:sp>
      <p:sp>
        <p:nvSpPr>
          <p:cNvPr id="3" name="عنصر نائب للمحتوى 2"/>
          <p:cNvSpPr>
            <a:spLocks noGrp="1"/>
          </p:cNvSpPr>
          <p:nvPr>
            <p:ph idx="1"/>
          </p:nvPr>
        </p:nvSpPr>
        <p:spPr/>
        <p:txBody>
          <a:bodyPr>
            <a:noAutofit/>
          </a:bodyPr>
          <a:lstStyle/>
          <a:p>
            <a:pPr algn="l" rtl="0">
              <a:lnSpc>
                <a:spcPct val="170000"/>
              </a:lnSpc>
            </a:pPr>
            <a:r>
              <a:rPr lang="en-US" sz="1200" b="1" dirty="0"/>
              <a:t>The topic </a:t>
            </a:r>
            <a:r>
              <a:rPr lang="en-US" sz="1200" b="1" dirty="0" smtClean="0"/>
              <a:t> </a:t>
            </a:r>
            <a:r>
              <a:rPr lang="en-US" sz="1200" b="1" dirty="0"/>
              <a:t>may be a single word, </a:t>
            </a:r>
            <a:r>
              <a:rPr lang="en-US" sz="1200" b="1" dirty="0" smtClean="0"/>
              <a:t> </a:t>
            </a:r>
            <a:r>
              <a:rPr lang="en-US" sz="1200" b="1" dirty="0"/>
              <a:t>a </a:t>
            </a:r>
            <a:r>
              <a:rPr lang="en-US" sz="1200" b="1" dirty="0" smtClean="0"/>
              <a:t>phrase. </a:t>
            </a:r>
            <a:r>
              <a:rPr lang="en-US" sz="1200" b="1" dirty="0"/>
              <a:t>But it cannot be a complete sentence. It is true, however, that when the topic of a sentence is a phrase, that phrase may itself contain embedded sentences. Consider the examples below</a:t>
            </a:r>
            <a:r>
              <a:rPr lang="en-US" sz="1200" b="1" dirty="0" smtClean="0"/>
              <a:t>.</a:t>
            </a:r>
            <a:endParaRPr lang="en-US" sz="1200" b="1" dirty="0"/>
          </a:p>
          <a:p>
            <a:pPr algn="l" rtl="0">
              <a:lnSpc>
                <a:spcPct val="170000"/>
              </a:lnSpc>
            </a:pPr>
            <a:r>
              <a:rPr lang="en-US" sz="1200" b="1" dirty="0"/>
              <a:t>Topic </a:t>
            </a:r>
            <a:r>
              <a:rPr lang="en-US" sz="1200" b="1" dirty="0" smtClean="0"/>
              <a:t>Type                        Translation                                                       Example</a:t>
            </a:r>
            <a:endParaRPr lang="en-US" sz="1200" b="1" dirty="0"/>
          </a:p>
          <a:p>
            <a:pPr algn="l" rtl="0">
              <a:lnSpc>
                <a:spcPct val="170000"/>
              </a:lnSpc>
            </a:pPr>
            <a:r>
              <a:rPr lang="en-US" sz="1200" b="1" dirty="0" smtClean="0"/>
              <a:t>Word                     The </a:t>
            </a:r>
            <a:r>
              <a:rPr lang="en-US" sz="1200" b="1" dirty="0"/>
              <a:t>pearl is a type of </a:t>
            </a:r>
            <a:r>
              <a:rPr lang="en-US" sz="1200" b="1" dirty="0" smtClean="0"/>
              <a:t>gem                                       </a:t>
            </a:r>
            <a:r>
              <a:rPr lang="ar-IQ" sz="1200" b="1" dirty="0" smtClean="0"/>
              <a:t>اللؤلؤ جوهرة</a:t>
            </a:r>
            <a:endParaRPr lang="ar-IQ" sz="1200" b="1" dirty="0"/>
          </a:p>
          <a:p>
            <a:pPr algn="l" rtl="0">
              <a:lnSpc>
                <a:spcPct val="170000"/>
              </a:lnSpc>
            </a:pPr>
            <a:r>
              <a:rPr lang="en-US" sz="1200" b="1" dirty="0" smtClean="0"/>
              <a:t>Phrase        Polishing </a:t>
            </a:r>
            <a:r>
              <a:rPr lang="en-US" sz="1200" b="1" dirty="0"/>
              <a:t>the diamond is </a:t>
            </a:r>
            <a:r>
              <a:rPr lang="en-US" sz="1200" b="1" dirty="0" smtClean="0"/>
              <a:t>mandatory                         </a:t>
            </a:r>
            <a:r>
              <a:rPr lang="ar-IQ" sz="1200" b="1" dirty="0" smtClean="0"/>
              <a:t>صقال </a:t>
            </a:r>
            <a:r>
              <a:rPr lang="ar-IQ" sz="1200" b="1" dirty="0"/>
              <a:t>الماس واجب</a:t>
            </a:r>
          </a:p>
          <a:p>
            <a:pPr algn="l" rtl="0">
              <a:lnSpc>
                <a:spcPct val="170000"/>
              </a:lnSpc>
            </a:pPr>
            <a:r>
              <a:rPr lang="en-US" sz="1200" b="1" dirty="0" smtClean="0"/>
              <a:t>phrase </a:t>
            </a:r>
            <a:r>
              <a:rPr lang="en-US" sz="1200" b="1" dirty="0"/>
              <a:t>with an embedded </a:t>
            </a:r>
            <a:r>
              <a:rPr lang="en-US" sz="1200" b="1" dirty="0" smtClean="0"/>
              <a:t>sentence  (The </a:t>
            </a:r>
            <a:r>
              <a:rPr lang="en-US" sz="1200" b="1" dirty="0"/>
              <a:t>sapphire which I lost yesterday is </a:t>
            </a:r>
            <a:r>
              <a:rPr lang="en-US" sz="1200" b="1" dirty="0" smtClean="0"/>
              <a:t>valuable)                                                    </a:t>
            </a:r>
            <a:r>
              <a:rPr lang="ar-IQ" sz="1200" b="1" dirty="0" smtClean="0"/>
              <a:t>الياقوت </a:t>
            </a:r>
            <a:r>
              <a:rPr lang="ar-IQ" sz="1200" b="1" dirty="0"/>
              <a:t>الذي فقدته أمس قيّم</a:t>
            </a:r>
          </a:p>
          <a:p>
            <a:pPr algn="l" rtl="0">
              <a:lnSpc>
                <a:spcPct val="170000"/>
              </a:lnSpc>
            </a:pPr>
            <a:endParaRPr lang="ar-IQ" sz="1200" b="1" dirty="0"/>
          </a:p>
          <a:p>
            <a:pPr algn="l" rtl="0">
              <a:lnSpc>
                <a:spcPct val="170000"/>
              </a:lnSpc>
            </a:pPr>
            <a:endParaRPr lang="ar-IQ" sz="1200" b="1" dirty="0"/>
          </a:p>
        </p:txBody>
      </p:sp>
    </p:spTree>
    <p:extLst>
      <p:ext uri="{BB962C8B-B14F-4D97-AF65-F5344CB8AC3E}">
        <p14:creationId xmlns:p14="http://schemas.microsoft.com/office/powerpoint/2010/main" val="360546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Nominal clauses </a:t>
            </a:r>
            <a:endParaRPr lang="ar-IQ" dirty="0"/>
          </a:p>
        </p:txBody>
      </p:sp>
      <p:sp>
        <p:nvSpPr>
          <p:cNvPr id="3" name="عنصر نائب للمحتوى 2"/>
          <p:cNvSpPr>
            <a:spLocks noGrp="1"/>
          </p:cNvSpPr>
          <p:nvPr>
            <p:ph idx="1"/>
          </p:nvPr>
        </p:nvSpPr>
        <p:spPr/>
        <p:txBody>
          <a:bodyPr>
            <a:normAutofit fontScale="70000" lnSpcReduction="20000"/>
          </a:bodyPr>
          <a:lstStyle/>
          <a:p>
            <a:pPr algn="l" rtl="0"/>
            <a:r>
              <a:rPr lang="en-US" dirty="0"/>
              <a:t>Moreover, the topic of a sentence cannot be one of the following two things.</a:t>
            </a:r>
          </a:p>
          <a:p>
            <a:pPr algn="l" rtl="0"/>
            <a:endParaRPr lang="en-US" dirty="0"/>
          </a:p>
          <a:p>
            <a:pPr algn="l" rtl="0"/>
            <a:r>
              <a:rPr lang="en-US" dirty="0" smtClean="0"/>
              <a:t>   </a:t>
            </a:r>
            <a:r>
              <a:rPr lang="en-US" dirty="0"/>
              <a:t>a prepositional </a:t>
            </a:r>
            <a:r>
              <a:rPr lang="en-US" dirty="0" smtClean="0"/>
              <a:t>phrase or  </a:t>
            </a:r>
            <a:r>
              <a:rPr lang="en-US" dirty="0"/>
              <a:t>an adverbial phrase</a:t>
            </a:r>
          </a:p>
          <a:p>
            <a:pPr algn="l" rtl="0"/>
            <a:endParaRPr lang="en-US" dirty="0"/>
          </a:p>
          <a:p>
            <a:pPr algn="l" rtl="0"/>
            <a:r>
              <a:rPr lang="en-US" dirty="0"/>
              <a:t>When these entities appear to be the </a:t>
            </a:r>
            <a:r>
              <a:rPr lang="en-US" dirty="0" smtClean="0"/>
              <a:t>Topic </a:t>
            </a:r>
            <a:r>
              <a:rPr lang="en-US" dirty="0"/>
              <a:t>of a sentence, they are in fact the </a:t>
            </a:r>
            <a:r>
              <a:rPr lang="en-US" dirty="0" smtClean="0"/>
              <a:t>Comment </a:t>
            </a:r>
            <a:r>
              <a:rPr lang="en-US" dirty="0"/>
              <a:t>and the order of the sentence has been inverted. Consider the following.</a:t>
            </a:r>
          </a:p>
          <a:p>
            <a:pPr algn="l" rtl="0"/>
            <a:endParaRPr lang="en-US" dirty="0"/>
          </a:p>
          <a:p>
            <a:pPr algn="l" rtl="0"/>
            <a:r>
              <a:rPr lang="ar-IQ" dirty="0"/>
              <a:t>عندي </a:t>
            </a:r>
            <a:r>
              <a:rPr lang="ar-IQ" dirty="0" err="1"/>
              <a:t>التوباز</a:t>
            </a:r>
            <a:endParaRPr lang="ar-IQ" dirty="0"/>
          </a:p>
          <a:p>
            <a:pPr algn="l" rtl="0"/>
            <a:endParaRPr lang="ar-IQ" dirty="0"/>
          </a:p>
          <a:p>
            <a:pPr algn="l" rtl="0"/>
            <a:r>
              <a:rPr lang="en-US" dirty="0"/>
              <a:t>I have topaz</a:t>
            </a:r>
            <a:endParaRPr lang="ar-IQ" dirty="0"/>
          </a:p>
        </p:txBody>
      </p:sp>
    </p:spTree>
    <p:extLst>
      <p:ext uri="{BB962C8B-B14F-4D97-AF65-F5344CB8AC3E}">
        <p14:creationId xmlns:p14="http://schemas.microsoft.com/office/powerpoint/2010/main" val="233663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Nominal sentences </a:t>
            </a:r>
            <a:endParaRPr lang="ar-IQ" dirty="0"/>
          </a:p>
        </p:txBody>
      </p:sp>
      <p:sp>
        <p:nvSpPr>
          <p:cNvPr id="3" name="عنصر نائب للمحتوى 2"/>
          <p:cNvSpPr>
            <a:spLocks noGrp="1"/>
          </p:cNvSpPr>
          <p:nvPr>
            <p:ph idx="1"/>
          </p:nvPr>
        </p:nvSpPr>
        <p:spPr/>
        <p:txBody>
          <a:bodyPr>
            <a:normAutofit/>
          </a:bodyPr>
          <a:lstStyle/>
          <a:p>
            <a:pPr algn="l" rtl="0"/>
            <a:r>
              <a:rPr lang="en-US" dirty="0"/>
              <a:t>The topic of a sentence is typically definite. This is because using indefinite words or phrases does not usually convey useful </a:t>
            </a:r>
            <a:r>
              <a:rPr lang="en-US" dirty="0" smtClean="0"/>
              <a:t>information</a:t>
            </a:r>
            <a:r>
              <a:rPr lang="en-US" dirty="0"/>
              <a:t> </a:t>
            </a:r>
            <a:r>
              <a:rPr lang="en-US" dirty="0" smtClean="0"/>
              <a:t>as in </a:t>
            </a:r>
            <a:r>
              <a:rPr lang="en-US" dirty="0"/>
              <a:t>“a man is standing.” The speaker has conveyed no benefit to the listener by saying this – so what if a man is standing? Hence the topic will usually be </a:t>
            </a:r>
            <a:r>
              <a:rPr lang="en-US" dirty="0" smtClean="0"/>
              <a:t>definite. Take: </a:t>
            </a:r>
          </a:p>
          <a:p>
            <a:pPr algn="l" rtl="0"/>
            <a:r>
              <a:rPr lang="en-US" dirty="0" smtClean="0"/>
              <a:t>(</a:t>
            </a:r>
            <a:r>
              <a:rPr lang="ar-IQ" dirty="0" smtClean="0"/>
              <a:t>اليتيمُ في الميتم</a:t>
            </a:r>
            <a:r>
              <a:rPr lang="en-US" dirty="0" smtClean="0"/>
              <a:t>) </a:t>
            </a:r>
            <a:endParaRPr lang="ar-IQ" dirty="0"/>
          </a:p>
        </p:txBody>
      </p:sp>
    </p:spTree>
    <p:extLst>
      <p:ext uri="{BB962C8B-B14F-4D97-AF65-F5344CB8AC3E}">
        <p14:creationId xmlns:p14="http://schemas.microsoft.com/office/powerpoint/2010/main" val="2150199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Types </a:t>
            </a:r>
            <a:endParaRPr lang="ar-IQ" dirty="0"/>
          </a:p>
        </p:txBody>
      </p:sp>
      <p:sp>
        <p:nvSpPr>
          <p:cNvPr id="3" name="عنصر نائب للمحتوى 2"/>
          <p:cNvSpPr>
            <a:spLocks noGrp="1"/>
          </p:cNvSpPr>
          <p:nvPr>
            <p:ph idx="1"/>
          </p:nvPr>
        </p:nvSpPr>
        <p:spPr/>
        <p:txBody>
          <a:bodyPr/>
          <a:lstStyle/>
          <a:p>
            <a:pPr algn="l" rtl="0"/>
            <a:r>
              <a:rPr lang="en-US" dirty="0" smtClean="0"/>
              <a:t>Simple sentence: He goes home.</a:t>
            </a:r>
          </a:p>
          <a:p>
            <a:pPr algn="l" rtl="0"/>
            <a:r>
              <a:rPr lang="en-US" dirty="0" smtClean="0"/>
              <a:t>Complex: She had no house though she was rich.</a:t>
            </a:r>
          </a:p>
          <a:p>
            <a:pPr algn="l" rtl="0"/>
            <a:r>
              <a:rPr lang="en-US" dirty="0" smtClean="0"/>
              <a:t>Sentences Elements: subject, verb , object &amp; complement</a:t>
            </a:r>
          </a:p>
          <a:p>
            <a:pPr algn="l" rtl="0"/>
            <a:r>
              <a:rPr lang="en-US" dirty="0" smtClean="0"/>
              <a:t>Subject: noun, pronoun, NP, clause </a:t>
            </a:r>
            <a:endParaRPr lang="ar-IQ" dirty="0"/>
          </a:p>
        </p:txBody>
      </p:sp>
    </p:spTree>
    <p:extLst>
      <p:ext uri="{BB962C8B-B14F-4D97-AF65-F5344CB8AC3E}">
        <p14:creationId xmlns:p14="http://schemas.microsoft.com/office/powerpoint/2010/main" val="3824312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Verbal sentences </a:t>
            </a:r>
            <a:endParaRPr lang="ar-IQ" dirty="0"/>
          </a:p>
        </p:txBody>
      </p:sp>
      <p:sp>
        <p:nvSpPr>
          <p:cNvPr id="3" name="عنصر نائب للمحتوى 2"/>
          <p:cNvSpPr>
            <a:spLocks noGrp="1"/>
          </p:cNvSpPr>
          <p:nvPr>
            <p:ph idx="1"/>
          </p:nvPr>
        </p:nvSpPr>
        <p:spPr/>
        <p:txBody>
          <a:bodyPr>
            <a:normAutofit fontScale="92500" lnSpcReduction="20000"/>
          </a:bodyPr>
          <a:lstStyle/>
          <a:p>
            <a:pPr algn="l" rtl="0"/>
            <a:r>
              <a:rPr lang="en-US" dirty="0"/>
              <a:t>Now consider an example of a verbal sentence, as in the one below.</a:t>
            </a:r>
          </a:p>
          <a:p>
            <a:pPr algn="l" rtl="0"/>
            <a:endParaRPr lang="en-US" dirty="0"/>
          </a:p>
          <a:p>
            <a:pPr algn="l" rtl="0"/>
            <a:r>
              <a:rPr lang="ar-IQ" dirty="0" smtClean="0"/>
              <a:t> ) تحمرّ اليواقيت</a:t>
            </a:r>
            <a:r>
              <a:rPr lang="ar-IQ" dirty="0"/>
              <a:t> </a:t>
            </a:r>
            <a:r>
              <a:rPr lang="en-US" dirty="0" smtClean="0"/>
              <a:t>The </a:t>
            </a:r>
            <a:r>
              <a:rPr lang="en-US" dirty="0"/>
              <a:t>rubies are turning a deep red</a:t>
            </a:r>
          </a:p>
          <a:p>
            <a:pPr algn="l" rtl="0"/>
            <a:endParaRPr lang="en-US" dirty="0"/>
          </a:p>
          <a:p>
            <a:pPr algn="l" rtl="0"/>
            <a:r>
              <a:rPr lang="en-US" dirty="0"/>
              <a:t>Here the subject is the word “</a:t>
            </a:r>
            <a:r>
              <a:rPr lang="en-US" dirty="0">
                <a:solidFill>
                  <a:srgbClr val="FF0000"/>
                </a:solidFill>
              </a:rPr>
              <a:t>rubies</a:t>
            </a:r>
            <a:r>
              <a:rPr lang="en-US" dirty="0"/>
              <a:t>” and it is the subject of the verb “turning red”. Hence the sentence is verbal. In fact, we can generalize this to say that any sentence that begins with a verb will definitely be verbal</a:t>
            </a:r>
            <a:r>
              <a:rPr lang="en-US" dirty="0" smtClean="0"/>
              <a:t>.</a:t>
            </a:r>
            <a:endParaRPr lang="ar-IQ" dirty="0"/>
          </a:p>
        </p:txBody>
      </p:sp>
    </p:spTree>
    <p:extLst>
      <p:ext uri="{BB962C8B-B14F-4D97-AF65-F5344CB8AC3E}">
        <p14:creationId xmlns:p14="http://schemas.microsoft.com/office/powerpoint/2010/main" val="2935671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Fronting </a:t>
            </a:r>
            <a:endParaRPr lang="ar-IQ" dirty="0"/>
          </a:p>
        </p:txBody>
      </p:sp>
      <p:sp>
        <p:nvSpPr>
          <p:cNvPr id="3" name="عنصر نائب للمحتوى 2"/>
          <p:cNvSpPr>
            <a:spLocks noGrp="1"/>
          </p:cNvSpPr>
          <p:nvPr>
            <p:ph idx="1"/>
          </p:nvPr>
        </p:nvSpPr>
        <p:spPr/>
        <p:txBody>
          <a:bodyPr>
            <a:normAutofit fontScale="92500" lnSpcReduction="10000"/>
          </a:bodyPr>
          <a:lstStyle/>
          <a:p>
            <a:pPr algn="l" rtl="0"/>
            <a:r>
              <a:rPr lang="en-US" dirty="0"/>
              <a:t>Fronting is a transformation which moves constituents to sentence initial </a:t>
            </a:r>
            <a:r>
              <a:rPr lang="en-US" dirty="0" smtClean="0"/>
              <a:t>position </a:t>
            </a:r>
            <a:r>
              <a:rPr lang="en-US" dirty="0"/>
              <a:t>( </a:t>
            </a:r>
            <a:r>
              <a:rPr lang="en-US" dirty="0" err="1"/>
              <a:t>Culicover</a:t>
            </a:r>
            <a:r>
              <a:rPr lang="en-US" dirty="0"/>
              <a:t> 1979). Carter (2011)finds that fronting happens </a:t>
            </a:r>
            <a:r>
              <a:rPr lang="en-US" dirty="0" smtClean="0"/>
              <a:t>when </a:t>
            </a:r>
            <a:r>
              <a:rPr lang="en-US" dirty="0"/>
              <a:t>we want to focus on something important ,we bring it to the front </a:t>
            </a:r>
            <a:r>
              <a:rPr lang="en-US" dirty="0" smtClean="0"/>
              <a:t>of </a:t>
            </a:r>
            <a:r>
              <a:rPr lang="en-US" dirty="0"/>
              <a:t>the clause .Winter (1982:16) demonstrates that fronting is a process </a:t>
            </a:r>
            <a:r>
              <a:rPr lang="en-US" dirty="0" smtClean="0"/>
              <a:t>in </a:t>
            </a:r>
            <a:r>
              <a:rPr lang="en-US" dirty="0"/>
              <a:t>which a constituent that normally appears in some position within a </a:t>
            </a:r>
            <a:r>
              <a:rPr lang="en-US" dirty="0" smtClean="0"/>
              <a:t>sentence </a:t>
            </a:r>
            <a:r>
              <a:rPr lang="en-US" dirty="0"/>
              <a:t>occurs at the front the sentence of instead , while a gap occurs </a:t>
            </a:r>
            <a:r>
              <a:rPr lang="en-US" dirty="0" smtClean="0"/>
              <a:t>in </a:t>
            </a:r>
            <a:r>
              <a:rPr lang="en-US" dirty="0"/>
              <a:t>the normal </a:t>
            </a:r>
            <a:r>
              <a:rPr lang="en-US" dirty="0" smtClean="0"/>
              <a:t>position. </a:t>
            </a:r>
            <a:endParaRPr lang="ar-IQ" dirty="0"/>
          </a:p>
        </p:txBody>
      </p:sp>
    </p:spTree>
    <p:extLst>
      <p:ext uri="{BB962C8B-B14F-4D97-AF65-F5344CB8AC3E}">
        <p14:creationId xmlns:p14="http://schemas.microsoft.com/office/powerpoint/2010/main" val="2183463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Fronting of Arabic objects</a:t>
            </a:r>
            <a:endParaRPr lang="ar-IQ" dirty="0"/>
          </a:p>
        </p:txBody>
      </p:sp>
      <p:sp>
        <p:nvSpPr>
          <p:cNvPr id="3" name="عنصر نائب للمحتوى 2"/>
          <p:cNvSpPr>
            <a:spLocks noGrp="1"/>
          </p:cNvSpPr>
          <p:nvPr>
            <p:ph idx="1"/>
          </p:nvPr>
        </p:nvSpPr>
        <p:spPr/>
        <p:txBody>
          <a:bodyPr>
            <a:normAutofit fontScale="92500" lnSpcReduction="10000"/>
          </a:bodyPr>
          <a:lstStyle/>
          <a:p>
            <a:pPr algn="l" rtl="0">
              <a:lnSpc>
                <a:spcPct val="200000"/>
              </a:lnSpc>
            </a:pPr>
            <a:r>
              <a:rPr lang="en-US" b="1" dirty="0" smtClean="0"/>
              <a:t>(</a:t>
            </a:r>
            <a:r>
              <a:rPr lang="ar-IQ" b="1" dirty="0" smtClean="0"/>
              <a:t>علّمني عليٌ الاخلاقَ</a:t>
            </a:r>
            <a:r>
              <a:rPr lang="en-US" b="1" dirty="0" smtClean="0"/>
              <a:t>) = enclitic pronoun</a:t>
            </a:r>
          </a:p>
          <a:p>
            <a:pPr algn="l" rtl="0">
              <a:lnSpc>
                <a:spcPct val="200000"/>
              </a:lnSpc>
            </a:pPr>
            <a:r>
              <a:rPr lang="en-US" b="1" dirty="0" smtClean="0"/>
              <a:t>(</a:t>
            </a:r>
            <a:r>
              <a:rPr lang="ar-IQ" b="1" dirty="0" smtClean="0"/>
              <a:t>ما نال الجائزةَ الا عليٌّ</a:t>
            </a:r>
            <a:r>
              <a:rPr lang="en-US" b="1" dirty="0" smtClean="0"/>
              <a:t>) = restrictive particle</a:t>
            </a:r>
          </a:p>
          <a:p>
            <a:pPr algn="l" rtl="0">
              <a:lnSpc>
                <a:spcPct val="200000"/>
              </a:lnSpc>
            </a:pPr>
            <a:r>
              <a:rPr lang="en-US" b="1" dirty="0" smtClean="0"/>
              <a:t>(</a:t>
            </a:r>
            <a:r>
              <a:rPr lang="ar-IQ" b="1" dirty="0" smtClean="0"/>
              <a:t>وقّعَ الكتابَ مؤلفُهُ</a:t>
            </a:r>
            <a:r>
              <a:rPr lang="en-US" b="1" dirty="0" smtClean="0"/>
              <a:t>) = possessive pronoun referring to the object </a:t>
            </a:r>
          </a:p>
          <a:p>
            <a:pPr algn="l" rtl="0">
              <a:lnSpc>
                <a:spcPct val="200000"/>
              </a:lnSpc>
            </a:pPr>
            <a:r>
              <a:rPr lang="en-US" b="1" dirty="0" smtClean="0"/>
              <a:t>(</a:t>
            </a:r>
            <a:r>
              <a:rPr lang="ar-IQ" b="1" dirty="0" smtClean="0"/>
              <a:t>من زار الرجلُ؟</a:t>
            </a:r>
            <a:r>
              <a:rPr lang="en-US" b="1" dirty="0" smtClean="0"/>
              <a:t> ) = </a:t>
            </a:r>
            <a:r>
              <a:rPr lang="en-US" b="1" smtClean="0"/>
              <a:t>interrogative particle </a:t>
            </a:r>
            <a:endParaRPr lang="ar-IQ" b="1" dirty="0"/>
          </a:p>
        </p:txBody>
      </p:sp>
    </p:spTree>
    <p:extLst>
      <p:ext uri="{BB962C8B-B14F-4D97-AF65-F5344CB8AC3E}">
        <p14:creationId xmlns:p14="http://schemas.microsoft.com/office/powerpoint/2010/main" val="4259715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Examples </a:t>
            </a:r>
            <a:endParaRPr lang="ar-IQ" dirty="0"/>
          </a:p>
        </p:txBody>
      </p:sp>
      <p:sp>
        <p:nvSpPr>
          <p:cNvPr id="3" name="عنصر نائب للمحتوى 2"/>
          <p:cNvSpPr>
            <a:spLocks noGrp="1"/>
          </p:cNvSpPr>
          <p:nvPr>
            <p:ph idx="1"/>
          </p:nvPr>
        </p:nvSpPr>
        <p:spPr/>
        <p:txBody>
          <a:bodyPr>
            <a:normAutofit fontScale="92500"/>
          </a:bodyPr>
          <a:lstStyle/>
          <a:p>
            <a:pPr algn="l" rtl="0"/>
            <a:r>
              <a:rPr lang="en-US" dirty="0" smtClean="0"/>
              <a:t>John arrived late. </a:t>
            </a:r>
          </a:p>
          <a:p>
            <a:pPr algn="l" rtl="0"/>
            <a:r>
              <a:rPr lang="en-US" dirty="0" smtClean="0"/>
              <a:t>She opened the window.</a:t>
            </a:r>
          </a:p>
          <a:p>
            <a:pPr algn="l" rtl="0"/>
            <a:r>
              <a:rPr lang="en-US" dirty="0" smtClean="0"/>
              <a:t>Some people are window shopping only.</a:t>
            </a:r>
          </a:p>
          <a:p>
            <a:pPr algn="l" rtl="0"/>
            <a:r>
              <a:rPr lang="en-US" dirty="0" smtClean="0"/>
              <a:t>Get out ! (imperative) </a:t>
            </a:r>
          </a:p>
          <a:p>
            <a:pPr algn="l" rtl="0"/>
            <a:r>
              <a:rPr lang="en-US" dirty="0" smtClean="0"/>
              <a:t>Has he left the office? (Question)</a:t>
            </a:r>
          </a:p>
          <a:p>
            <a:pPr algn="l" rtl="0"/>
            <a:r>
              <a:rPr lang="en-US" dirty="0" smtClean="0"/>
              <a:t>We decided to promote her.</a:t>
            </a:r>
          </a:p>
          <a:p>
            <a:pPr algn="l" rtl="0"/>
            <a:r>
              <a:rPr lang="en-US" dirty="0" smtClean="0"/>
              <a:t>She gives the impression of being very busy.</a:t>
            </a:r>
          </a:p>
          <a:p>
            <a:pPr algn="l" rtl="0"/>
            <a:r>
              <a:rPr lang="en-US" dirty="0" smtClean="0"/>
              <a:t>To err is human.</a:t>
            </a:r>
            <a:endParaRPr lang="ar-IQ" dirty="0"/>
          </a:p>
        </p:txBody>
      </p:sp>
    </p:spTree>
    <p:extLst>
      <p:ext uri="{BB962C8B-B14F-4D97-AF65-F5344CB8AC3E}">
        <p14:creationId xmlns:p14="http://schemas.microsoft.com/office/powerpoint/2010/main" val="3523120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Verbs </a:t>
            </a:r>
            <a:endParaRPr lang="ar-IQ" dirty="0"/>
          </a:p>
        </p:txBody>
      </p:sp>
      <p:sp>
        <p:nvSpPr>
          <p:cNvPr id="3" name="عنصر نائب للمحتوى 2"/>
          <p:cNvSpPr>
            <a:spLocks noGrp="1"/>
          </p:cNvSpPr>
          <p:nvPr>
            <p:ph idx="1"/>
          </p:nvPr>
        </p:nvSpPr>
        <p:spPr/>
        <p:txBody>
          <a:bodyPr/>
          <a:lstStyle/>
          <a:p>
            <a:pPr algn="just" rtl="0"/>
            <a:r>
              <a:rPr lang="en-US" dirty="0" smtClean="0"/>
              <a:t>Transitive &amp; intransitive </a:t>
            </a:r>
          </a:p>
          <a:p>
            <a:pPr algn="just" rtl="0"/>
            <a:r>
              <a:rPr lang="en-US" dirty="0"/>
              <a:t>Verbs constitute one of the main parts of speech (word classes) in the English language. Like other types of words in the language, English verbs are not heavily inflected. Most combinations of tense, aspect, mood and voice are expressed periphrastically, using constructions with auxiliary verbs.</a:t>
            </a:r>
            <a:endParaRPr lang="ar-IQ" dirty="0"/>
          </a:p>
        </p:txBody>
      </p:sp>
    </p:spTree>
    <p:extLst>
      <p:ext uri="{BB962C8B-B14F-4D97-AF65-F5344CB8AC3E}">
        <p14:creationId xmlns:p14="http://schemas.microsoft.com/office/powerpoint/2010/main" val="3937370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Examples </a:t>
            </a:r>
            <a:endParaRPr lang="ar-IQ" dirty="0"/>
          </a:p>
        </p:txBody>
      </p:sp>
      <p:sp>
        <p:nvSpPr>
          <p:cNvPr id="3" name="عنصر نائب للمحتوى 2"/>
          <p:cNvSpPr>
            <a:spLocks noGrp="1"/>
          </p:cNvSpPr>
          <p:nvPr>
            <p:ph idx="1"/>
          </p:nvPr>
        </p:nvSpPr>
        <p:spPr/>
        <p:txBody>
          <a:bodyPr>
            <a:normAutofit/>
          </a:bodyPr>
          <a:lstStyle/>
          <a:p>
            <a:pPr algn="l" rtl="0"/>
            <a:r>
              <a:rPr lang="en-US" dirty="0"/>
              <a:t>She is smiling in front of the audience.</a:t>
            </a:r>
          </a:p>
          <a:p>
            <a:pPr algn="l" rtl="0"/>
            <a:r>
              <a:rPr lang="en-US" dirty="0"/>
              <a:t>They are selling their company’s products to people.</a:t>
            </a:r>
          </a:p>
          <a:p>
            <a:pPr algn="l" rtl="0"/>
            <a:r>
              <a:rPr lang="en-US" dirty="0"/>
              <a:t>He apologized to the teachers.</a:t>
            </a:r>
          </a:p>
          <a:p>
            <a:pPr algn="l" rtl="0"/>
            <a:r>
              <a:rPr lang="en-US" dirty="0"/>
              <a:t>He left this bag here and went outside.</a:t>
            </a:r>
          </a:p>
          <a:p>
            <a:pPr algn="l" rtl="0"/>
            <a:r>
              <a:rPr lang="en-US" dirty="0"/>
              <a:t>He is sitting next to you</a:t>
            </a:r>
            <a:r>
              <a:rPr lang="en-US" dirty="0" smtClean="0"/>
              <a:t>.</a:t>
            </a:r>
          </a:p>
          <a:p>
            <a:pPr algn="l" rtl="0"/>
            <a:r>
              <a:rPr lang="en-US" dirty="0" smtClean="0"/>
              <a:t>She matriculated in Kazan University. </a:t>
            </a:r>
          </a:p>
          <a:p>
            <a:pPr algn="l" rtl="0"/>
            <a:r>
              <a:rPr lang="en-US" dirty="0" smtClean="0"/>
              <a:t>My mind is sated with great ideas. </a:t>
            </a:r>
            <a:endParaRPr lang="en-US" dirty="0"/>
          </a:p>
          <a:p>
            <a:pPr algn="l" rtl="0"/>
            <a:endParaRPr lang="ar-IQ" dirty="0"/>
          </a:p>
        </p:txBody>
      </p:sp>
    </p:spTree>
    <p:extLst>
      <p:ext uri="{BB962C8B-B14F-4D97-AF65-F5344CB8AC3E}">
        <p14:creationId xmlns:p14="http://schemas.microsoft.com/office/powerpoint/2010/main" val="3724232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Object </a:t>
            </a:r>
            <a:endParaRPr lang="ar-IQ" dirty="0"/>
          </a:p>
        </p:txBody>
      </p:sp>
      <p:sp>
        <p:nvSpPr>
          <p:cNvPr id="3" name="عنصر نائب للمحتوى 2"/>
          <p:cNvSpPr>
            <a:spLocks noGrp="1"/>
          </p:cNvSpPr>
          <p:nvPr>
            <p:ph idx="1"/>
          </p:nvPr>
        </p:nvSpPr>
        <p:spPr/>
        <p:txBody>
          <a:bodyPr/>
          <a:lstStyle/>
          <a:p>
            <a:pPr algn="l" rtl="0"/>
            <a:r>
              <a:rPr lang="en-US" dirty="0" smtClean="0"/>
              <a:t>an object is a noun, a noun phrase, or a pronoun that is affected by the action of a verb. Objects give our language detail and texture by allowing the creation of complex sentences.</a:t>
            </a:r>
          </a:p>
          <a:p>
            <a:pPr algn="l" rtl="0"/>
            <a:r>
              <a:rPr lang="en-US" dirty="0" smtClean="0"/>
              <a:t>He kicked the ball at me.</a:t>
            </a:r>
          </a:p>
          <a:p>
            <a:pPr algn="l" rtl="0"/>
            <a:r>
              <a:rPr lang="en-US" dirty="0" smtClean="0"/>
              <a:t>He kicked the ball to me. </a:t>
            </a:r>
          </a:p>
          <a:p>
            <a:pPr algn="l" rtl="0"/>
            <a:r>
              <a:rPr lang="en-US" dirty="0" smtClean="0"/>
              <a:t>He said that he will resign.</a:t>
            </a:r>
            <a:endParaRPr lang="ar-IQ" dirty="0"/>
          </a:p>
        </p:txBody>
      </p:sp>
    </p:spTree>
    <p:extLst>
      <p:ext uri="{BB962C8B-B14F-4D97-AF65-F5344CB8AC3E}">
        <p14:creationId xmlns:p14="http://schemas.microsoft.com/office/powerpoint/2010/main" val="2565099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Object types in English </a:t>
            </a:r>
            <a:endParaRPr lang="ar-IQ" dirty="0"/>
          </a:p>
        </p:txBody>
      </p:sp>
      <p:sp>
        <p:nvSpPr>
          <p:cNvPr id="3" name="عنصر نائب للمحتوى 2"/>
          <p:cNvSpPr>
            <a:spLocks noGrp="1"/>
          </p:cNvSpPr>
          <p:nvPr>
            <p:ph idx="1"/>
          </p:nvPr>
        </p:nvSpPr>
        <p:spPr/>
        <p:txBody>
          <a:bodyPr>
            <a:normAutofit fontScale="62500" lnSpcReduction="20000"/>
          </a:bodyPr>
          <a:lstStyle/>
          <a:p>
            <a:pPr marL="0" indent="0" algn="l" rtl="0" fontAlgn="base">
              <a:buNone/>
            </a:pPr>
            <a:endParaRPr lang="en-US" b="1" dirty="0"/>
          </a:p>
          <a:p>
            <a:pPr algn="l" rtl="0" fontAlgn="base"/>
            <a:r>
              <a:rPr lang="en-US" b="1" dirty="0">
                <a:hlinkClick r:id="rId2"/>
              </a:rPr>
              <a:t>Direct objects</a:t>
            </a:r>
            <a:r>
              <a:rPr lang="en-US" b="1" dirty="0"/>
              <a:t> </a:t>
            </a:r>
            <a:r>
              <a:rPr lang="en-US" dirty="0"/>
              <a:t>are the results of action. A subject does something, and the product is the object itself. For example, consider this sentence: "Marie wrote a poem." In this case, the noun "poem" follows the </a:t>
            </a:r>
            <a:r>
              <a:rPr lang="en-US" dirty="0">
                <a:hlinkClick r:id="rId3"/>
              </a:rPr>
              <a:t>transitive verb </a:t>
            </a:r>
            <a:r>
              <a:rPr lang="en-US" dirty="0"/>
              <a:t>"wrote" and completes the meaning of the sentence.</a:t>
            </a:r>
          </a:p>
          <a:p>
            <a:pPr algn="l" rtl="0" fontAlgn="base"/>
            <a:r>
              <a:rPr lang="en-US" b="1" dirty="0">
                <a:hlinkClick r:id="rId4"/>
              </a:rPr>
              <a:t>Indirect objects</a:t>
            </a:r>
            <a:r>
              <a:rPr lang="en-US" b="1" dirty="0"/>
              <a:t> </a:t>
            </a:r>
            <a:r>
              <a:rPr lang="en-US" dirty="0"/>
              <a:t>receive or respond to the outcome of an action. Consider this example: "Marie sent me an email</a:t>
            </a:r>
            <a:r>
              <a:rPr lang="en-US" i="1" dirty="0"/>
              <a:t>."</a:t>
            </a:r>
            <a:r>
              <a:rPr lang="en-US" dirty="0"/>
              <a:t> The pronoun "me" comes after the verb "sent" and before the noun "email," which is the direct object in this sentence. The indirect object always goes before the direct object.</a:t>
            </a:r>
          </a:p>
          <a:p>
            <a:pPr algn="l" rtl="0" fontAlgn="base"/>
            <a:r>
              <a:rPr lang="en-US" b="1" dirty="0">
                <a:hlinkClick r:id="rId5"/>
              </a:rPr>
              <a:t>Objects of a preposition</a:t>
            </a:r>
            <a:r>
              <a:rPr lang="en-US" b="1" dirty="0"/>
              <a:t> </a:t>
            </a:r>
            <a:r>
              <a:rPr lang="en-US" dirty="0"/>
              <a:t>are nouns and pronouns in a phrase that modifies the meaning of a verb. For instance: "Marie lives in a dorm</a:t>
            </a:r>
            <a:r>
              <a:rPr lang="en-US" i="1" dirty="0"/>
              <a:t>."</a:t>
            </a:r>
            <a:r>
              <a:rPr lang="en-US" dirty="0"/>
              <a:t> In this sentence, the noun "dorm" follows the preposition "in." Together, they form a </a:t>
            </a:r>
            <a:r>
              <a:rPr lang="en-US" dirty="0">
                <a:hlinkClick r:id="rId6"/>
              </a:rPr>
              <a:t>prepositional phrase</a:t>
            </a:r>
            <a:r>
              <a:rPr lang="en-US" dirty="0"/>
              <a:t>.</a:t>
            </a:r>
          </a:p>
          <a:p>
            <a:pPr algn="l" rtl="0"/>
            <a:endParaRPr lang="ar-IQ" dirty="0"/>
          </a:p>
        </p:txBody>
      </p:sp>
    </p:spTree>
    <p:extLst>
      <p:ext uri="{BB962C8B-B14F-4D97-AF65-F5344CB8AC3E}">
        <p14:creationId xmlns:p14="http://schemas.microsoft.com/office/powerpoint/2010/main" val="466424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Complement </a:t>
            </a:r>
            <a:endParaRPr lang="ar-IQ" dirty="0"/>
          </a:p>
        </p:txBody>
      </p:sp>
      <p:sp>
        <p:nvSpPr>
          <p:cNvPr id="3" name="عنصر نائب للمحتوى 2"/>
          <p:cNvSpPr>
            <a:spLocks noGrp="1"/>
          </p:cNvSpPr>
          <p:nvPr>
            <p:ph idx="1"/>
          </p:nvPr>
        </p:nvSpPr>
        <p:spPr/>
        <p:txBody>
          <a:bodyPr>
            <a:normAutofit fontScale="92500" lnSpcReduction="10000"/>
          </a:bodyPr>
          <a:lstStyle/>
          <a:p>
            <a:pPr algn="l" rtl="0"/>
            <a:r>
              <a:rPr lang="en-US" dirty="0"/>
              <a:t> </a:t>
            </a:r>
            <a:r>
              <a:rPr lang="en-US" dirty="0" smtClean="0"/>
              <a:t>A </a:t>
            </a:r>
            <a:r>
              <a:rPr lang="en-US" dirty="0"/>
              <a:t>complement is a word, phrase, or clause that is necessary to complete the meaning of a given expression. Complements are often also arguments</a:t>
            </a:r>
            <a:r>
              <a:rPr lang="en-US" dirty="0" smtClean="0"/>
              <a:t>.</a:t>
            </a:r>
          </a:p>
          <a:p>
            <a:pPr algn="l" rtl="0"/>
            <a:r>
              <a:rPr lang="en-US" dirty="0"/>
              <a:t>A </a:t>
            </a:r>
            <a:r>
              <a:rPr lang="en-US" i="1" dirty="0"/>
              <a:t>subject complement </a:t>
            </a:r>
            <a:r>
              <a:rPr lang="en-US" dirty="0"/>
              <a:t>is a word or phrase (usually an </a:t>
            </a:r>
            <a:r>
              <a:rPr lang="en-US" dirty="0">
                <a:hlinkClick r:id="rId2"/>
              </a:rPr>
              <a:t>adjective phrase</a:t>
            </a:r>
            <a:r>
              <a:rPr lang="en-US" dirty="0"/>
              <a:t>, </a:t>
            </a:r>
            <a:r>
              <a:rPr lang="en-US" dirty="0">
                <a:hlinkClick r:id="rId3"/>
              </a:rPr>
              <a:t>noun phrase</a:t>
            </a:r>
            <a:r>
              <a:rPr lang="en-US" dirty="0"/>
              <a:t>, or </a:t>
            </a:r>
            <a:r>
              <a:rPr lang="en-US" dirty="0">
                <a:hlinkClick r:id="rId4"/>
              </a:rPr>
              <a:t>pronoun</a:t>
            </a:r>
            <a:r>
              <a:rPr lang="en-US" dirty="0"/>
              <a:t>) that follows a </a:t>
            </a:r>
            <a:r>
              <a:rPr lang="en-US" dirty="0">
                <a:hlinkClick r:id="rId5"/>
              </a:rPr>
              <a:t>linking verb</a:t>
            </a:r>
            <a:r>
              <a:rPr lang="en-US" dirty="0"/>
              <a:t> and describes or renames the subject of the sentence. Also called a </a:t>
            </a:r>
            <a:r>
              <a:rPr lang="en-US" i="1" dirty="0"/>
              <a:t>subjective complement</a:t>
            </a:r>
            <a:r>
              <a:rPr lang="en-US" dirty="0"/>
              <a:t>.</a:t>
            </a:r>
            <a:endParaRPr lang="ar-IQ" dirty="0"/>
          </a:p>
        </p:txBody>
      </p:sp>
    </p:spTree>
    <p:extLst>
      <p:ext uri="{BB962C8B-B14F-4D97-AF65-F5344CB8AC3E}">
        <p14:creationId xmlns:p14="http://schemas.microsoft.com/office/powerpoint/2010/main" val="780946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Complement </a:t>
            </a:r>
            <a:endParaRPr lang="ar-IQ" dirty="0"/>
          </a:p>
        </p:txBody>
      </p:sp>
      <p:sp>
        <p:nvSpPr>
          <p:cNvPr id="3" name="عنصر نائب للمحتوى 2"/>
          <p:cNvSpPr>
            <a:spLocks noGrp="1"/>
          </p:cNvSpPr>
          <p:nvPr>
            <p:ph idx="1"/>
          </p:nvPr>
        </p:nvSpPr>
        <p:spPr/>
        <p:txBody>
          <a:bodyPr>
            <a:normAutofit lnSpcReduction="10000"/>
          </a:bodyPr>
          <a:lstStyle/>
          <a:p>
            <a:pPr algn="l" rtl="0" fontAlgn="base"/>
            <a:r>
              <a:rPr lang="en-US" dirty="0"/>
              <a:t>The light in the chapel was </a:t>
            </a:r>
            <a:r>
              <a:rPr lang="en-US" i="1" dirty="0"/>
              <a:t>warm and soft</a:t>
            </a:r>
            <a:r>
              <a:rPr lang="en-US" dirty="0"/>
              <a:t>.</a:t>
            </a:r>
          </a:p>
          <a:p>
            <a:pPr algn="l" rtl="0" fontAlgn="base"/>
            <a:r>
              <a:rPr lang="en-US" dirty="0"/>
              <a:t>Mrs. </a:t>
            </a:r>
            <a:r>
              <a:rPr lang="en-US" dirty="0" smtClean="0"/>
              <a:t>Rooney </a:t>
            </a:r>
            <a:r>
              <a:rPr lang="en-US" dirty="0"/>
              <a:t>was </a:t>
            </a:r>
            <a:r>
              <a:rPr lang="en-US" i="1" dirty="0"/>
              <a:t>my fourth-grade teacher</a:t>
            </a:r>
            <a:r>
              <a:rPr lang="en-US" dirty="0"/>
              <a:t>.</a:t>
            </a:r>
          </a:p>
          <a:p>
            <a:pPr algn="l" rtl="0" fontAlgn="base"/>
            <a:r>
              <a:rPr lang="en-US" dirty="0"/>
              <a:t>My fourth-grade teacher was </a:t>
            </a:r>
            <a:r>
              <a:rPr lang="en-US" i="1" dirty="0"/>
              <a:t>exceptionally kind</a:t>
            </a:r>
            <a:r>
              <a:rPr lang="en-US" dirty="0" smtClean="0"/>
              <a:t>.</a:t>
            </a:r>
          </a:p>
          <a:p>
            <a:pPr algn="l" rtl="0" fontAlgn="base"/>
            <a:r>
              <a:rPr lang="en-US" dirty="0" smtClean="0"/>
              <a:t>Object complement follows an object as in:</a:t>
            </a:r>
          </a:p>
          <a:p>
            <a:pPr algn="l" rtl="0" fontAlgn="base"/>
            <a:r>
              <a:rPr lang="en-US" dirty="0" smtClean="0"/>
              <a:t>They chose him PM. </a:t>
            </a:r>
          </a:p>
          <a:p>
            <a:pPr algn="l" rtl="0" fontAlgn="base"/>
            <a:r>
              <a:rPr lang="en-US" dirty="0" smtClean="0"/>
              <a:t>I prefer my coffee black. </a:t>
            </a:r>
            <a:endParaRPr lang="en-US" dirty="0"/>
          </a:p>
          <a:p>
            <a:pPr algn="l" rtl="0"/>
            <a:endParaRPr lang="ar-IQ" dirty="0"/>
          </a:p>
        </p:txBody>
      </p:sp>
    </p:spTree>
    <p:extLst>
      <p:ext uri="{BB962C8B-B14F-4D97-AF65-F5344CB8AC3E}">
        <p14:creationId xmlns:p14="http://schemas.microsoft.com/office/powerpoint/2010/main" val="769229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325</TotalTime>
  <Words>1120</Words>
  <Application>Microsoft Office PowerPoint</Application>
  <PresentationFormat>عرض على الشاشة (4:3)</PresentationFormat>
  <Paragraphs>124</Paragraphs>
  <Slides>22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22</vt:i4>
      </vt:variant>
    </vt:vector>
  </HeadingPairs>
  <TitlesOfParts>
    <vt:vector size="26" baseType="lpstr">
      <vt:lpstr>Century Gothic</vt:lpstr>
      <vt:lpstr>Tahoma</vt:lpstr>
      <vt:lpstr>Wingdings 2</vt:lpstr>
      <vt:lpstr>أوستن</vt:lpstr>
      <vt:lpstr>Ch.4 syntax</vt:lpstr>
      <vt:lpstr>Types </vt:lpstr>
      <vt:lpstr>Examples </vt:lpstr>
      <vt:lpstr>Verbs </vt:lpstr>
      <vt:lpstr>Examples </vt:lpstr>
      <vt:lpstr>Object </vt:lpstr>
      <vt:lpstr>Object types in English </vt:lpstr>
      <vt:lpstr>Complement </vt:lpstr>
      <vt:lpstr>Complement </vt:lpstr>
      <vt:lpstr>Arabic sentence</vt:lpstr>
      <vt:lpstr>Arabic verbs </vt:lpstr>
      <vt:lpstr>Arabic verbs </vt:lpstr>
      <vt:lpstr>Subject </vt:lpstr>
      <vt:lpstr>Sentence patterns in Arabic</vt:lpstr>
      <vt:lpstr>Arabic nominal sentences </vt:lpstr>
      <vt:lpstr>Nominal sentences </vt:lpstr>
      <vt:lpstr>Nominal sentences </vt:lpstr>
      <vt:lpstr>Nominal clauses </vt:lpstr>
      <vt:lpstr>Nominal sentences </vt:lpstr>
      <vt:lpstr>Verbal sentences </vt:lpstr>
      <vt:lpstr>Fronting </vt:lpstr>
      <vt:lpstr>Fronting of Arabic objects</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Ch.4 syntax</dc:title>
  <dc:creator>Maher</dc:creator>
  <cp:lastModifiedBy>Maher</cp:lastModifiedBy>
  <cp:revision>17</cp:revision>
  <dcterms:created xsi:type="dcterms:W3CDTF">2021-12-27T11:00:03Z</dcterms:created>
  <dcterms:modified xsi:type="dcterms:W3CDTF">2023-09-01T12:50:26Z</dcterms:modified>
</cp:coreProperties>
</file>